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59" r:id="rId6"/>
    <p:sldId id="266" r:id="rId7"/>
    <p:sldId id="268" r:id="rId8"/>
    <p:sldId id="269" r:id="rId9"/>
    <p:sldId id="270" r:id="rId10"/>
    <p:sldId id="264" r:id="rId11"/>
    <p:sldId id="271" r:id="rId12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8D8"/>
    <a:srgbClr val="BFC0C1"/>
    <a:srgbClr val="A0A1A2"/>
    <a:srgbClr val="808183"/>
    <a:srgbClr val="66C2CA"/>
    <a:srgbClr val="FCECB9"/>
    <a:srgbClr val="F2B566"/>
    <a:srgbClr val="F5CD66"/>
    <a:srgbClr val="DEDFE0"/>
    <a:srgbClr val="009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1614" y="-78"/>
      </p:cViewPr>
      <p:guideLst>
        <p:guide orient="horz" pos="4221"/>
        <p:guide orient="horz" pos="3749"/>
        <p:guide orient="horz" pos="169"/>
        <p:guide orient="horz" pos="888"/>
        <p:guide orient="horz" pos="976"/>
        <p:guide orient="horz" pos="3748"/>
        <p:guide pos="5284"/>
        <p:guide pos="540"/>
        <p:guide pos="431"/>
        <p:guide pos="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210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B79FB4AD-D2BE-BB4E-A745-C2F9E3E423E1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943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52513" y="4343400"/>
            <a:ext cx="4752975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800"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0B3A005-E901-A449-87E2-F4824C81E4D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3750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DF53BE-DE6E-4A6F-B2E6-B1AD0BDD3870}" type="slidenum">
              <a:rPr lang="en-US" altLang="fi-FI" smtClean="0"/>
              <a:pPr>
                <a:defRPr/>
              </a:pPr>
              <a:t>6</a:t>
            </a:fld>
            <a:endParaRPr lang="en-US" altLang="fi-FI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i-FI" smtClean="0"/>
              <a:t>Huom! Tehostevärinä käytetään vain punaista, ei sinistä eikä muita värejä. Näin säilyy raikas ja selkeä ilme.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TM_Kaari_1_RGB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08"/>
          <a:stretch/>
        </p:blipFill>
        <p:spPr>
          <a:xfrm>
            <a:off x="0" y="1879600"/>
            <a:ext cx="9144000" cy="4978400"/>
          </a:xfrm>
          <a:prstGeom prst="rect">
            <a:avLst/>
          </a:prstGeom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92274" y="836613"/>
            <a:ext cx="4945063" cy="1800225"/>
          </a:xfrm>
        </p:spPr>
        <p:txBody>
          <a:bodyPr>
            <a:normAutofit/>
          </a:bodyPr>
          <a:lstStyle>
            <a:lvl1pPr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92274" y="2636838"/>
            <a:ext cx="4945063" cy="1079500"/>
          </a:xfrm>
        </p:spPr>
        <p:txBody>
          <a:bodyPr>
            <a:normAutofit/>
          </a:bodyPr>
          <a:lstStyle>
            <a:lvl1pPr marL="0" indent="0">
              <a:buFont typeface="Wingdings" pitchFamily="64" charset="2"/>
              <a:buNone/>
              <a:defRPr sz="2800" b="1"/>
            </a:lvl1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Date Placeholder 1"/>
          <p:cNvSpPr txBox="1">
            <a:spLocks/>
          </p:cNvSpPr>
          <p:nvPr userDrawn="1"/>
        </p:nvSpPr>
        <p:spPr>
          <a:xfrm>
            <a:off x="3959224" y="3767138"/>
            <a:ext cx="720000" cy="219075"/>
          </a:xfrm>
          <a:prstGeom prst="rect">
            <a:avLst/>
          </a:prstGeom>
        </p:spPr>
        <p:txBody>
          <a:bodyPr wrap="none" lIns="0" tIns="0" rIns="0" bIns="0" anchor="b"/>
          <a:lstStyle>
            <a:defPPr>
              <a:defRPr lang="fi-FI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00" kern="1200" smtClean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fld id="{F4B2AD4B-1D1A-420B-BC1B-42E7163C011B}" type="datetime1">
              <a:rPr lang="fi-FI" sz="1000" smtClean="0"/>
              <a:t>22.9.2014</a:t>
            </a:fld>
            <a:endParaRPr 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686790" y="3767138"/>
            <a:ext cx="2381153" cy="219075"/>
          </a:xfrm>
          <a:prstGeom prst="rect">
            <a:avLst/>
          </a:prstGeom>
        </p:spPr>
        <p:txBody>
          <a:bodyPr lIns="108000" rIns="108000">
            <a:normAutofit/>
          </a:bodyPr>
          <a:lstStyle>
            <a:lvl1pPr algn="l">
              <a:defRPr sz="10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970" y="6571828"/>
            <a:ext cx="2165652" cy="15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5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1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19.9.2014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950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55650" y="1557338"/>
            <a:ext cx="7632700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679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0888" y="1252036"/>
            <a:ext cx="7637462" cy="1800225"/>
          </a:xfrm>
        </p:spPr>
        <p:txBody>
          <a:bodyPr>
            <a:normAutofit/>
          </a:bodyPr>
          <a:lstStyle>
            <a:lvl1pPr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0888" y="3052261"/>
            <a:ext cx="7637462" cy="1079500"/>
          </a:xfrm>
        </p:spPr>
        <p:txBody>
          <a:bodyPr>
            <a:normAutofit/>
          </a:bodyPr>
          <a:lstStyle>
            <a:lvl1pPr marL="0" indent="0">
              <a:buFont typeface="Wingdings" pitchFamily="64" charset="2"/>
              <a:buNone/>
              <a:defRPr sz="2800" b="1"/>
            </a:lvl1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239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557338"/>
            <a:ext cx="3740150" cy="439261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740150" cy="439261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088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narrow-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7" name="Sisällön paikkamerkki 2"/>
          <p:cNvSpPr>
            <a:spLocks noGrp="1"/>
          </p:cNvSpPr>
          <p:nvPr>
            <p:ph sz="half" idx="1"/>
          </p:nvPr>
        </p:nvSpPr>
        <p:spPr>
          <a:xfrm>
            <a:off x="755650" y="1557338"/>
            <a:ext cx="2340000" cy="43926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3288145" y="1557338"/>
            <a:ext cx="5098473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334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3288145" y="1557338"/>
            <a:ext cx="5098473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756741" y="1557338"/>
            <a:ext cx="2340000" cy="13428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756741" y="3082244"/>
            <a:ext cx="2340000" cy="13428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756741" y="4607150"/>
            <a:ext cx="2340000" cy="13428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9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de-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Sisällön paikkamerkki 2"/>
          <p:cNvSpPr>
            <a:spLocks noGrp="1"/>
          </p:cNvSpPr>
          <p:nvPr>
            <p:ph sz="half" idx="1"/>
          </p:nvPr>
        </p:nvSpPr>
        <p:spPr>
          <a:xfrm>
            <a:off x="6037816" y="1557338"/>
            <a:ext cx="2340000" cy="439261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755650" y="1557338"/>
            <a:ext cx="5098473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55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755650" y="1557337"/>
            <a:ext cx="7630968" cy="25897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55650" y="4339682"/>
            <a:ext cx="7632700" cy="1610268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4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0A6B-6239-8E47-87C0-C824B7646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650" y="274638"/>
            <a:ext cx="7632700" cy="113823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755650" y="1557337"/>
            <a:ext cx="7630968" cy="25897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5956618" y="4329950"/>
            <a:ext cx="2430000" cy="1620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3356134" y="4329950"/>
            <a:ext cx="2430000" cy="1620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755650" y="4334201"/>
            <a:ext cx="2430000" cy="1620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2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TM_Kaari_3_RGB.png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44" t="71991"/>
          <a:stretch/>
        </p:blipFill>
        <p:spPr>
          <a:xfrm>
            <a:off x="5207000" y="4937124"/>
            <a:ext cx="3937000" cy="1920875"/>
          </a:xfrm>
          <a:prstGeom prst="rect">
            <a:avLst/>
          </a:prstGeom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274638"/>
            <a:ext cx="76327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557338"/>
            <a:ext cx="76327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4616450" y="6505029"/>
            <a:ext cx="720000" cy="219075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70700" y="6505029"/>
            <a:ext cx="1519238" cy="2190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046538" y="6505029"/>
            <a:ext cx="466725" cy="21907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6FC60A6B-6239-8E47-87C0-C824B76464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21" y="6571828"/>
            <a:ext cx="2165652" cy="1579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8" r:id="rId10"/>
    <p:sldLayoutId id="214748378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4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33400" indent="-260350" algn="l" rtl="0" eaLnBrk="1" fontAlgn="base" hangingPunct="1">
        <a:spcBef>
          <a:spcPct val="0"/>
        </a:spcBef>
        <a:spcAft>
          <a:spcPct val="20000"/>
        </a:spcAft>
        <a:buClr>
          <a:schemeClr val="accent4"/>
        </a:buClr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804863" indent="-269875" algn="l" rtl="0" eaLnBrk="1" fontAlgn="base" hangingPunct="1">
        <a:spcBef>
          <a:spcPct val="0"/>
        </a:spcBef>
        <a:spcAft>
          <a:spcPct val="20000"/>
        </a:spcAft>
        <a:buClr>
          <a:schemeClr val="accent4"/>
        </a:buClr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0"/>
        </a:defRPr>
      </a:lvl3pPr>
      <a:lvl4pPr marL="1074738" indent="-268288" algn="l" rtl="0" eaLnBrk="1" fontAlgn="base" hangingPunct="1">
        <a:spcBef>
          <a:spcPct val="0"/>
        </a:spcBef>
        <a:spcAft>
          <a:spcPct val="20000"/>
        </a:spcAft>
        <a:buClr>
          <a:schemeClr val="accent4"/>
        </a:buClr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346200" indent="-269875" algn="l" rtl="0" eaLnBrk="1" fontAlgn="base" hangingPunct="1">
        <a:spcBef>
          <a:spcPct val="0"/>
        </a:spcBef>
        <a:spcAft>
          <a:spcPct val="20000"/>
        </a:spcAft>
        <a:buClr>
          <a:schemeClr val="accent4"/>
        </a:buClr>
        <a:buChar char="»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1803400" indent="-269875" algn="l" rtl="0" eaLnBrk="1" fontAlgn="base" hangingPunct="1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6pPr>
      <a:lvl7pPr marL="2260600" indent="-269875" algn="l" rtl="0" eaLnBrk="1" fontAlgn="base" hangingPunct="1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7pPr>
      <a:lvl8pPr marL="2717800" indent="-269875" algn="l" rtl="0" eaLnBrk="1" fontAlgn="base" hangingPunct="1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8pPr>
      <a:lvl9pPr marL="3175000" indent="-269875" algn="l" rtl="0" eaLnBrk="1" fontAlgn="base" hangingPunct="1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piportti.f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_2003_-laskentataulukko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475656" y="692696"/>
            <a:ext cx="6264102" cy="1800225"/>
          </a:xfrm>
        </p:spPr>
        <p:txBody>
          <a:bodyPr/>
          <a:lstStyle/>
          <a:p>
            <a:r>
              <a:rPr lang="en-US" dirty="0" smtClean="0"/>
              <a:t>Home, </a:t>
            </a:r>
            <a:r>
              <a:rPr lang="en-US" dirty="0" err="1" smtClean="0"/>
              <a:t>Melu</a:t>
            </a:r>
            <a:r>
              <a:rPr lang="en-US" dirty="0" smtClean="0"/>
              <a:t>, </a:t>
            </a:r>
            <a:r>
              <a:rPr lang="en-US" dirty="0" err="1" smtClean="0"/>
              <a:t>sisäilma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terveydensuojelu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915816" y="3356992"/>
            <a:ext cx="2381153" cy="219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800" dirty="0" err="1"/>
              <a:t>j</a:t>
            </a:r>
            <a:r>
              <a:rPr lang="en-US" sz="1800" dirty="0" err="1" smtClean="0"/>
              <a:t>ohtaja</a:t>
            </a:r>
            <a:r>
              <a:rPr lang="en-US" sz="1800" dirty="0" smtClean="0"/>
              <a:t> Jari Keinänen</a:t>
            </a:r>
          </a:p>
          <a:p>
            <a:pPr>
              <a:defRPr/>
            </a:pPr>
            <a:r>
              <a:rPr lang="en-US" sz="1800" dirty="0" smtClean="0"/>
              <a:t>Sosiaali- ja </a:t>
            </a:r>
            <a:r>
              <a:rPr lang="en-US" sz="1800" dirty="0" err="1" smtClean="0"/>
              <a:t>terveysministeriö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079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Rakennusten terveyshaittoihin liittyen </a:t>
            </a:r>
            <a:r>
              <a:rPr lang="fi-FI" dirty="0" smtClean="0"/>
              <a:t>tarvitaan yhteistyötä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683568" y="1772816"/>
            <a:ext cx="7632700" cy="4103910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Kiinteistön omistaja vastaa kiinteistön kunnosta</a:t>
            </a:r>
          </a:p>
          <a:p>
            <a:r>
              <a:rPr lang="fi-FI" dirty="0" smtClean="0"/>
              <a:t>Tilan käyttäjä asianmukaisesta käytöstä</a:t>
            </a:r>
          </a:p>
          <a:p>
            <a:r>
              <a:rPr lang="fi-FI" dirty="0" smtClean="0"/>
              <a:t>Terveydensuojeluviranomainen arvioi olosuhteita</a:t>
            </a:r>
          </a:p>
          <a:p>
            <a:r>
              <a:rPr lang="fi-FI" dirty="0" smtClean="0"/>
              <a:t>Terveydenhuolto arvioi ihmisten terveydentilaa (työterveyshuolto, kouluterveydenhuolto, avoterveydenhuolto)</a:t>
            </a:r>
          </a:p>
          <a:p>
            <a:r>
              <a:rPr lang="fi-FI" dirty="0" smtClean="0"/>
              <a:t>Työsuojelu työolosuhteita (yhteisiä valvontakohteita mm. koulut ja päiväkodit)</a:t>
            </a:r>
          </a:p>
          <a:p>
            <a:r>
              <a:rPr lang="fi-FI" dirty="0" smtClean="0"/>
              <a:t>Rakennusvalvonta rakentamista (terveyshaitan poistamiseksi tehtävien korjausten luvanvaraisuus)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464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Ajankohtaista sisäilma-asioissa</a:t>
            </a:r>
          </a:p>
        </p:txBody>
      </p:sp>
      <p:sp>
        <p:nvSpPr>
          <p:cNvPr id="9219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fi-FI" altLang="fi-FI" sz="1800" dirty="0" err="1" smtClean="0"/>
              <a:t>TsL:n</a:t>
            </a:r>
            <a:r>
              <a:rPr lang="fi-FI" altLang="fi-FI" sz="1800" dirty="0" smtClean="0"/>
              <a:t> muutos (ulkopuoliset asiantuntijat), eduskunnassa</a:t>
            </a:r>
          </a:p>
          <a:p>
            <a:pPr eaLnBrk="1" hangingPunct="1">
              <a:defRPr/>
            </a:pPr>
            <a:r>
              <a:rPr lang="fi-FI" altLang="fi-FI" sz="1800" dirty="0" smtClean="0"/>
              <a:t>Asumisterveysasetus, annetaan vuoden 2014 aikana</a:t>
            </a:r>
          </a:p>
          <a:p>
            <a:pPr lvl="1" eaLnBrk="1" hangingPunct="1">
              <a:defRPr/>
            </a:pPr>
            <a:r>
              <a:rPr lang="fi-FI" altLang="fi-FI" sz="1800" dirty="0" smtClean="0"/>
              <a:t>koulutuskierros 2015 </a:t>
            </a:r>
          </a:p>
          <a:p>
            <a:pPr eaLnBrk="1" hangingPunct="1">
              <a:defRPr/>
            </a:pPr>
            <a:r>
              <a:rPr lang="fi-FI" altLang="fi-FI" sz="1800" dirty="0" smtClean="0"/>
              <a:t>Lääkäreiden verkkokurssi (Duodecim) </a:t>
            </a:r>
            <a:r>
              <a:rPr lang="fi-FI" altLang="fi-FI" sz="1800" dirty="0" err="1" smtClean="0">
                <a:hlinkClick r:id="rId2"/>
              </a:rPr>
              <a:t>www.oppiportti.fi</a:t>
            </a:r>
            <a:r>
              <a:rPr lang="fi-FI" altLang="fi-FI" sz="1800" dirty="0" smtClean="0"/>
              <a:t>	</a:t>
            </a:r>
          </a:p>
          <a:p>
            <a:pPr eaLnBrk="1" hangingPunct="1">
              <a:defRPr/>
            </a:pPr>
            <a:r>
              <a:rPr lang="fi-FI" altLang="fi-FI" sz="1800" dirty="0" smtClean="0"/>
              <a:t>Tautiluokitus ympäristöherkkyydelle (oireisiin perustuva diagnoosinumero)</a:t>
            </a:r>
          </a:p>
          <a:p>
            <a:pPr eaLnBrk="1" hangingPunct="1">
              <a:defRPr/>
            </a:pPr>
            <a:r>
              <a:rPr lang="fi-FI" altLang="fi-FI" sz="1800" dirty="0" smtClean="0"/>
              <a:t>Duodecim laatii käypähoitosuosituksen ”kosteus- ja homevaurioista oireileva potilas vastaanotolla”. Valmis 2016 syksyllä</a:t>
            </a:r>
          </a:p>
          <a:p>
            <a:pPr eaLnBrk="1" hangingPunct="1">
              <a:defRPr/>
            </a:pPr>
            <a:r>
              <a:rPr lang="fi-FI" altLang="fi-FI" sz="1800" dirty="0" smtClean="0"/>
              <a:t>Tutkimus hoitokäytännöistä ympäristöherkille</a:t>
            </a:r>
          </a:p>
          <a:p>
            <a:pPr eaLnBrk="1" hangingPunct="1">
              <a:defRPr/>
            </a:pPr>
            <a:r>
              <a:rPr lang="fi-FI" altLang="fi-FI" sz="1800" dirty="0" smtClean="0"/>
              <a:t>Lasten oirekyselyn kehittäminen</a:t>
            </a:r>
          </a:p>
          <a:p>
            <a:pPr eaLnBrk="1" hangingPunct="1">
              <a:defRPr/>
            </a:pPr>
            <a:r>
              <a:rPr lang="fi-FI" altLang="fi-FI" sz="1800" dirty="0" smtClean="0"/>
              <a:t>Suunnitelma sisäilmaongelmien haltuun ottamiseksi kouluissa, päiväkodeissa ja </a:t>
            </a:r>
            <a:r>
              <a:rPr lang="fi-FI" altLang="fi-FI" sz="1800" dirty="0" err="1" smtClean="0"/>
              <a:t>sote-rakennuksissa</a:t>
            </a:r>
            <a:endParaRPr lang="fi-FI" altLang="fi-FI" sz="1800" dirty="0" smtClean="0"/>
          </a:p>
          <a:p>
            <a:pPr eaLnBrk="1" hangingPunct="1">
              <a:defRPr/>
            </a:pPr>
            <a:r>
              <a:rPr lang="fi-FI" altLang="fi-FI" sz="1800" dirty="0" smtClean="0"/>
              <a:t>Valtionavustuksen ehdot ja niihin liittyvä seurantatutkimus</a:t>
            </a:r>
          </a:p>
          <a:p>
            <a:pPr eaLnBrk="1" hangingPunct="1">
              <a:defRPr/>
            </a:pPr>
            <a:r>
              <a:rPr lang="fi-FI" sz="1800" dirty="0" err="1"/>
              <a:t>TTL:n</a:t>
            </a:r>
            <a:r>
              <a:rPr lang="fi-FI" sz="1800" dirty="0"/>
              <a:t> työpaikkojen sisäilmaohje </a:t>
            </a:r>
            <a:endParaRPr lang="fi-FI" sz="1800" dirty="0" smtClean="0"/>
          </a:p>
          <a:p>
            <a:pPr eaLnBrk="1" hangingPunct="1">
              <a:defRPr/>
            </a:pPr>
            <a:r>
              <a:rPr lang="fi-FI" sz="1800" dirty="0" smtClean="0"/>
              <a:t>Koulutarkastushanke </a:t>
            </a:r>
            <a:endParaRPr lang="fi-FI" altLang="fi-FI" sz="1800" dirty="0" smtClean="0"/>
          </a:p>
          <a:p>
            <a:pPr eaLnBrk="1" hangingPunct="1">
              <a:defRPr/>
            </a:pPr>
            <a:r>
              <a:rPr lang="fi-FI" altLang="fi-FI" sz="1800" dirty="0" err="1" smtClean="0"/>
              <a:t>EK:n</a:t>
            </a:r>
            <a:r>
              <a:rPr lang="fi-FI" altLang="fi-FI" sz="1800" dirty="0" smtClean="0"/>
              <a:t> kirjelmän toimeenpano</a:t>
            </a:r>
          </a:p>
          <a:p>
            <a:pPr eaLnBrk="1" hangingPunct="1">
              <a:defRPr/>
            </a:pPr>
            <a:endParaRPr lang="fi-FI" altLang="fi-FI" sz="1800" dirty="0" smtClean="0"/>
          </a:p>
        </p:txBody>
      </p:sp>
      <p:sp>
        <p:nvSpPr>
          <p:cNvPr id="16388" name="Päivämäärän paikkamerkki 4"/>
          <p:cNvSpPr>
            <a:spLocks noGrp="1"/>
          </p:cNvSpPr>
          <p:nvPr>
            <p:ph type="dt" sz="quarter" idx="10"/>
          </p:nvPr>
        </p:nvSpPr>
        <p:spPr>
          <a:xfrm>
            <a:off x="6986588" y="6562725"/>
            <a:ext cx="825500" cy="219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ct val="0"/>
              </a:spcAft>
              <a:buClrTx/>
              <a:buFontTx/>
              <a:buNone/>
            </a:pPr>
            <a:r>
              <a:rPr lang="fi-FI" altLang="fi-FI" sz="900" smtClean="0"/>
              <a:t>19.9.2014</a:t>
            </a:r>
            <a:endParaRPr lang="en-US" altLang="fi-FI" sz="900" smtClean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Kunnan terveydensuojeluviranomaisen rooli asuntojen ja muiden oleskelutilojen olosuhteiden osalta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Tehtävänä arvioida vireille tulleiden terveyshaittaepäilyjen osalta, esiintyykö asunnoissa tai muissa oleskelutiloissa terveydensuojelulain mukaista terveyshaittaa ja velvoittaa haitasta vastuussa oleva toimenpiteisiin haitan selvittämiseksi, poistamiseksi tai rajoittamiseksi.</a:t>
            </a:r>
          </a:p>
          <a:p>
            <a:r>
              <a:rPr lang="fi-FI" dirty="0" smtClean="0"/>
              <a:t>Valvoo suunnitelmallisesti terveydensuojelulain mukaan ilmoituksenvaraisten kohteiden olosuhteita (koulut, päiväkodit, kokoontumistilat…)</a:t>
            </a:r>
          </a:p>
          <a:p>
            <a:r>
              <a:rPr lang="fi-FI" dirty="0" smtClean="0"/>
              <a:t>Viranomaistoimintaa, johon liittyy ohjaus- ja neuvontavelvollisuus</a:t>
            </a:r>
          </a:p>
          <a:p>
            <a:r>
              <a:rPr lang="fi-FI" dirty="0" smtClean="0"/>
              <a:t>Vastuu rakennuksen terveydellisistä olosuhteista on kiinteistön omistajalla.</a:t>
            </a:r>
          </a:p>
        </p:txBody>
      </p:sp>
    </p:spTree>
    <p:extLst>
      <p:ext uri="{BB962C8B-B14F-4D97-AF65-F5344CB8AC3E}">
        <p14:creationId xmlns:p14="http://schemas.microsoft.com/office/powerpoint/2010/main" val="35473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 perustuu terveydensuojelulakiin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3000" b="1" dirty="0"/>
              <a:t>1 §Lain tarkoitus</a:t>
            </a:r>
          </a:p>
          <a:p>
            <a:r>
              <a:rPr lang="fi-FI" sz="3100" dirty="0"/>
              <a:t>Tämän lain tarkoituksena on väestön ja yksilön terveyden ylläpitäminen ja edistäminen sekä ennalta ehkäistä, vähentää ja poistaa sellaisia elinympäristössä esiintyviä tekijöitä, jotka voivat aiheuttaa terveyshaittaa (terveydensuojelu).</a:t>
            </a:r>
          </a:p>
          <a:p>
            <a:r>
              <a:rPr lang="fi-FI" sz="3100" dirty="0"/>
              <a:t>Tässä laissa tarkoitetaan terveyshaitalla ihmisessä todettavaa sairautta, muuta terveydenhäiriötä tai sellaisen tekijän tai olosuhteen esiintymistä, joka voi vähentää väestön tai yksilön elinympäristön terveellisyyttä. </a:t>
            </a:r>
          </a:p>
          <a:p>
            <a:pPr marL="0" indent="0">
              <a:buNone/>
            </a:pPr>
            <a:endParaRPr lang="fi-FI" b="1" dirty="0" smtClean="0"/>
          </a:p>
          <a:p>
            <a:pPr marL="0" indent="0">
              <a:buNone/>
            </a:pPr>
            <a:r>
              <a:rPr lang="fi-FI" sz="3000" b="1" dirty="0"/>
              <a:t>26 § Asunnon ja muun oleskelutilan terveydelliset vaatimukset</a:t>
            </a:r>
          </a:p>
          <a:p>
            <a:r>
              <a:rPr lang="fi-FI" sz="3000" dirty="0"/>
              <a:t>Asunnon ja muun sisätilan sisäilman puhtauden, lämpötilan, kosteuden, melun, ilmanvaihdon, valon, säteilyn ja muiden vastaavien olosuhteiden tulee olla sellaiset, ettei niistä aiheudu asunnossa tai sisätilassa oleskeleville terveyshaittaa.</a:t>
            </a:r>
          </a:p>
          <a:p>
            <a:r>
              <a:rPr lang="fi-FI" sz="3000" dirty="0"/>
              <a:t>Asunnossa ja muussa oleskelutilassa ei saa olla eläimiä eikä mikrobeja siinä määrin, että niistä aiheutuu terveyshaittaa.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565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Tarvittaessa voidaan antaa tiukkojakin määräyksiä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27 §</a:t>
            </a:r>
            <a:r>
              <a:rPr lang="fi-FI" dirty="0" smtClean="0"/>
              <a:t> voidaan velvoittaa toimenpiteisiin terveyshaitan selvittämiseksi, poistamiseksi tai rajoittamiseksi. Jos toimenpiteisiin ei ryhdytä tai terveyshaittaa ei voida poistaa, voidaan rakennus laittaa käyttökieltoon.</a:t>
            </a:r>
          </a:p>
          <a:p>
            <a:r>
              <a:rPr lang="fi-FI" b="1" dirty="0" smtClean="0"/>
              <a:t>51 §</a:t>
            </a:r>
            <a:r>
              <a:rPr lang="fi-FI" dirty="0" smtClean="0"/>
              <a:t> voidaan antaa tarvittavia määräyksiä, jotka ovat välttämättömiä terveyshaitan poistamiseksi. </a:t>
            </a:r>
          </a:p>
          <a:p>
            <a:r>
              <a:rPr lang="fi-FI" b="1" dirty="0" smtClean="0"/>
              <a:t>53 §</a:t>
            </a:r>
            <a:r>
              <a:rPr lang="fi-FI" dirty="0" smtClean="0"/>
              <a:t> tarvittaessa voidaan käyttää pakkokeinoja (uhkasakko, teettämis- ja keskeyttämisuhka)</a:t>
            </a:r>
          </a:p>
          <a:p>
            <a:r>
              <a:rPr lang="fi-FI" b="1" dirty="0" smtClean="0"/>
              <a:t>54 §</a:t>
            </a:r>
            <a:r>
              <a:rPr lang="fi-FI" dirty="0" smtClean="0"/>
              <a:t> terveysrikosten ja -rikkomusten osalta toimitaan rikoslain puolella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518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632700" cy="589557"/>
          </a:xfrm>
        </p:spPr>
        <p:txBody>
          <a:bodyPr/>
          <a:lstStyle/>
          <a:p>
            <a:r>
              <a:rPr lang="fi-FI" dirty="0"/>
              <a:t> </a:t>
            </a:r>
            <a:r>
              <a:rPr lang="fi-FI" dirty="0" smtClean="0"/>
              <a:t>Asunnontarkastus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611560" y="1196752"/>
            <a:ext cx="3744416" cy="4392612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Viranomaisen toimenpide jossa selvitetään, esiintyykö asunnossa tai muussa oleskelutilassa terveydensuojelulain mukaista terveyshaittaa.</a:t>
            </a:r>
          </a:p>
          <a:p>
            <a:pPr lvl="1"/>
            <a:r>
              <a:rPr lang="fi-FI" dirty="0" smtClean="0"/>
              <a:t>Jos haittaa esiintyy, voi viranomainen velvoittaa toimenpiteisiin haitan poistamiseksi tai rajoittamiseksi.</a:t>
            </a:r>
          </a:p>
          <a:p>
            <a:pPr lvl="1"/>
            <a:r>
              <a:rPr lang="fi-FI" dirty="0" smtClean="0"/>
              <a:t>Viranomainen voi myös velvoittaa myös toimenpiteisiin terveyshaitan selvittämiseksi ulkopuolisen asiantuntijan toimesta</a:t>
            </a:r>
          </a:p>
        </p:txBody>
      </p:sp>
      <p:graphicFrame>
        <p:nvGraphicFramePr>
          <p:cNvPr id="7" name="Objekti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368045"/>
              </p:ext>
            </p:extLst>
          </p:nvPr>
        </p:nvGraphicFramePr>
        <p:xfrm>
          <a:off x="4572000" y="1628800"/>
          <a:ext cx="4321175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Laskentataulukko" r:id="rId4" imgW="9273556" imgH="6172200" progId="Excel.Sheet.8">
                  <p:embed/>
                </p:oleObj>
              </mc:Choice>
              <mc:Fallback>
                <p:oleObj name="Laskentataulukko" r:id="rId4" imgW="9273556" imgH="617220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28800"/>
                        <a:ext cx="4321175" cy="2952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961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468313" y="1484313"/>
            <a:ext cx="4175125" cy="576262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ENSIMMÄINEN ASUNNONTARKASTUS </a:t>
            </a:r>
            <a:r>
              <a:rPr lang="en-US" sz="11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RAKENTEIDEN JA JÄRJESTELMIEN RISKIARVIO</a:t>
            </a:r>
            <a:endParaRPr lang="en-US" sz="1100" b="1" dirty="0">
              <a:solidFill>
                <a:schemeClr val="bg2">
                  <a:lumMod val="10000"/>
                </a:schemeClr>
              </a:solidFill>
              <a:cs typeface="+mn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4932363" y="1484313"/>
            <a:ext cx="3887787" cy="534987"/>
          </a:xfrm>
          <a:prstGeom prst="rect">
            <a:avLst/>
          </a:prstGeom>
          <a:solidFill>
            <a:srgbClr val="FFC0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ASUKKAIDEN HAASTATTELUT  JA KÄYTTÄJIEN OIREKYSELYT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8313" y="3068638"/>
            <a:ext cx="8351837" cy="457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ARVIO TERVEYSHAITASTA JA TARVE JATKOTOIMENPITEILLE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RAKENNE, LVI, MATERIAALIT, SISÄILMA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1619250" y="2060575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68313" y="5516563"/>
            <a:ext cx="8351837" cy="5048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ARVIO TERVEYSHAITASTA: KORJAUSKEHOTE,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KIIREELLISYYSJÄRJESTYS, TILOJEN TERVEELLISYYS JA TURVALLISUUS KÄYTTÄJÄLLE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68313" y="3716338"/>
            <a:ext cx="3670300" cy="158432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RAKENTEIDEN KUNTOTUTKIMUKSET:</a:t>
            </a: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Kosteusmittaukset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Rakenteiden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avaukset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Mikrobianalyysit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näytteistä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Rakenteiden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tiiveysmittaukset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Painesuhteiden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mitatukset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Vauriomekanismien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määritys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>
            <a:off x="7092950" y="350043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2339975" y="285273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5795963" y="126841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3348038" y="126841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title"/>
          </p:nvPr>
        </p:nvSpPr>
        <p:spPr>
          <a:xfrm>
            <a:off x="306387" y="116632"/>
            <a:ext cx="8675687" cy="648072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en-US" sz="1800" dirty="0" err="1" smtClean="0"/>
              <a:t>Johtopäätökset</a:t>
            </a:r>
            <a:r>
              <a:rPr lang="en-US" sz="1800" dirty="0" smtClean="0"/>
              <a:t> </a:t>
            </a:r>
            <a:r>
              <a:rPr lang="en-US" sz="1800" dirty="0" err="1" smtClean="0"/>
              <a:t>terveyshaitasta</a:t>
            </a:r>
            <a:r>
              <a:rPr lang="en-US" sz="1800" dirty="0" smtClean="0"/>
              <a:t> </a:t>
            </a:r>
            <a:r>
              <a:rPr lang="en-US" sz="1800" dirty="0" err="1" smtClean="0"/>
              <a:t>perustuvat</a:t>
            </a:r>
            <a:r>
              <a:rPr lang="en-US" sz="1800" dirty="0" smtClean="0"/>
              <a:t> </a:t>
            </a:r>
            <a:r>
              <a:rPr lang="en-US" sz="1800" dirty="0" err="1" smtClean="0"/>
              <a:t>kokonaisuuteen</a:t>
            </a:r>
            <a:r>
              <a:rPr lang="en-US" sz="1800" dirty="0" smtClean="0"/>
              <a:t>, </a:t>
            </a:r>
            <a:r>
              <a:rPr lang="en-US" sz="1800" dirty="0" err="1" smtClean="0"/>
              <a:t>ei</a:t>
            </a:r>
            <a:r>
              <a:rPr lang="en-US" sz="1800" dirty="0" smtClean="0"/>
              <a:t> </a:t>
            </a:r>
            <a:r>
              <a:rPr lang="en-US" sz="1800" dirty="0" err="1" smtClean="0"/>
              <a:t>yksittäisiin</a:t>
            </a:r>
            <a:r>
              <a:rPr lang="en-US" sz="1800" dirty="0" smtClean="0"/>
              <a:t> </a:t>
            </a:r>
            <a:r>
              <a:rPr lang="en-US" sz="1800" dirty="0" err="1" smtClean="0"/>
              <a:t>mittauksiin</a:t>
            </a:r>
            <a:endParaRPr lang="en-US" sz="1800" dirty="0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>
            <a:off x="4932363" y="350043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2239" name="Text Box 20"/>
          <p:cNvSpPr txBox="1">
            <a:spLocks noChangeArrowheads="1"/>
          </p:cNvSpPr>
          <p:nvPr/>
        </p:nvSpPr>
        <p:spPr bwMode="auto">
          <a:xfrm>
            <a:off x="2771775" y="908050"/>
            <a:ext cx="3455988" cy="360363"/>
          </a:xfrm>
          <a:prstGeom prst="rect">
            <a:avLst/>
          </a:prstGeom>
          <a:solidFill>
            <a:schemeClr val="accent2">
              <a:lumMod val="75000"/>
              <a:alpha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OIREET/VALITUKSET</a:t>
            </a:r>
          </a:p>
        </p:txBody>
      </p:sp>
      <p:sp>
        <p:nvSpPr>
          <p:cNvPr id="52240" name="Text Box 22"/>
          <p:cNvSpPr txBox="1">
            <a:spLocks noChangeArrowheads="1"/>
          </p:cNvSpPr>
          <p:nvPr/>
        </p:nvSpPr>
        <p:spPr bwMode="auto">
          <a:xfrm>
            <a:off x="4932363" y="2276475"/>
            <a:ext cx="3924300" cy="601663"/>
          </a:xfrm>
          <a:prstGeom prst="rect">
            <a:avLst/>
          </a:prstGeom>
          <a:solidFill>
            <a:srgbClr val="FFC0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OIREKYSELYJEN TULKINTA</a:t>
            </a:r>
          </a:p>
        </p:txBody>
      </p:sp>
      <p:sp>
        <p:nvSpPr>
          <p:cNvPr id="18448" name="Line 23"/>
          <p:cNvSpPr>
            <a:spLocks noChangeShapeType="1"/>
          </p:cNvSpPr>
          <p:nvPr/>
        </p:nvSpPr>
        <p:spPr bwMode="auto">
          <a:xfrm>
            <a:off x="7092950" y="2060575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49" name="Line 25"/>
          <p:cNvSpPr>
            <a:spLocks noChangeShapeType="1"/>
          </p:cNvSpPr>
          <p:nvPr/>
        </p:nvSpPr>
        <p:spPr bwMode="auto">
          <a:xfrm>
            <a:off x="7092950" y="285273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50" name="Line 27"/>
          <p:cNvSpPr>
            <a:spLocks noChangeShapeType="1"/>
          </p:cNvSpPr>
          <p:nvPr/>
        </p:nvSpPr>
        <p:spPr bwMode="auto">
          <a:xfrm>
            <a:off x="2339975" y="350043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2244" name="Text Box 28"/>
          <p:cNvSpPr txBox="1">
            <a:spLocks noChangeArrowheads="1"/>
          </p:cNvSpPr>
          <p:nvPr/>
        </p:nvSpPr>
        <p:spPr bwMode="auto">
          <a:xfrm>
            <a:off x="4140200" y="3716338"/>
            <a:ext cx="2665413" cy="158432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IV:N KUNTOTUTKIMUKSET:</a:t>
            </a: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Ilmamäärät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Puhtaus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Painesuhteet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Tiiveys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LVV-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kuntotutkimukset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2245" name="Text Box 29"/>
          <p:cNvSpPr txBox="1">
            <a:spLocks noChangeArrowheads="1"/>
          </p:cNvSpPr>
          <p:nvPr/>
        </p:nvSpPr>
        <p:spPr bwMode="auto">
          <a:xfrm>
            <a:off x="6804025" y="3716338"/>
            <a:ext cx="1943100" cy="1584325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SISÄILMA- YM. MITTAUKSET:</a:t>
            </a: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Mikrobit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Kuidut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VOC</a:t>
            </a: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Ammoniakki</a:t>
            </a:r>
            <a:endParaRPr lang="en-US" sz="1400" b="1" dirty="0">
              <a:solidFill>
                <a:schemeClr val="bg2">
                  <a:lumMod val="10000"/>
                </a:schemeClr>
              </a:solidFill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yms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18453" name="Line 30"/>
          <p:cNvSpPr>
            <a:spLocks noChangeShapeType="1"/>
          </p:cNvSpPr>
          <p:nvPr/>
        </p:nvSpPr>
        <p:spPr bwMode="auto">
          <a:xfrm>
            <a:off x="7092950" y="530066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54" name="Line 31"/>
          <p:cNvSpPr>
            <a:spLocks noChangeShapeType="1"/>
          </p:cNvSpPr>
          <p:nvPr/>
        </p:nvSpPr>
        <p:spPr bwMode="auto">
          <a:xfrm>
            <a:off x="4932363" y="530066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55" name="Line 33"/>
          <p:cNvSpPr>
            <a:spLocks noChangeShapeType="1"/>
          </p:cNvSpPr>
          <p:nvPr/>
        </p:nvSpPr>
        <p:spPr bwMode="auto">
          <a:xfrm>
            <a:off x="2268538" y="530066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2249" name="Text Box 36"/>
          <p:cNvSpPr txBox="1">
            <a:spLocks noChangeArrowheads="1"/>
          </p:cNvSpPr>
          <p:nvPr/>
        </p:nvSpPr>
        <p:spPr bwMode="auto">
          <a:xfrm>
            <a:off x="468313" y="2276475"/>
            <a:ext cx="4175125" cy="57626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PINTAPUOLISET KARTOITUKSET: </a:t>
            </a:r>
          </a:p>
          <a:p>
            <a:pPr>
              <a:defRPr/>
            </a:pPr>
            <a:r>
              <a:rPr lang="en-US" sz="12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kosteusvauriot</a:t>
            </a:r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, </a:t>
            </a:r>
            <a:r>
              <a:rPr lang="en-US" sz="12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iv:n</a:t>
            </a:r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toiminta</a:t>
            </a:r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, </a:t>
            </a:r>
            <a:r>
              <a:rPr lang="en-US" sz="12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sisäilman</a:t>
            </a:r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  <a:r>
              <a:rPr lang="en-US" sz="1200" b="1" dirty="0" err="1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laatu</a:t>
            </a:r>
            <a:r>
              <a:rPr lang="en-US" sz="1200" b="1" dirty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8457" name="Line 37"/>
          <p:cNvSpPr>
            <a:spLocks noChangeShapeType="1"/>
          </p:cNvSpPr>
          <p:nvPr/>
        </p:nvSpPr>
        <p:spPr bwMode="auto">
          <a:xfrm flipV="1">
            <a:off x="2843213" y="20605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8458" name="Line 31"/>
          <p:cNvSpPr>
            <a:spLocks noChangeShapeType="1"/>
          </p:cNvSpPr>
          <p:nvPr/>
        </p:nvSpPr>
        <p:spPr bwMode="auto">
          <a:xfrm>
            <a:off x="4859338" y="602138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7" name="Tekstikehys 26"/>
          <p:cNvSpPr txBox="1"/>
          <p:nvPr/>
        </p:nvSpPr>
        <p:spPr>
          <a:xfrm>
            <a:off x="3059113" y="6237288"/>
            <a:ext cx="36480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i-FI" dirty="0">
                <a:solidFill>
                  <a:schemeClr val="tx1">
                    <a:lumMod val="50000"/>
                  </a:schemeClr>
                </a:solidFill>
                <a:cs typeface="+mn-cs"/>
              </a:rPr>
              <a:t>Korjaussuunnittelu ja korjaaminen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157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6767512" cy="8509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i-FI" sz="3200" kern="1200" dirty="0" smtClean="0"/>
              <a:t>Terveydensuojelulainsäädäntöön tulossa muutoksia</a:t>
            </a:r>
          </a:p>
        </p:txBody>
      </p:sp>
      <p:sp>
        <p:nvSpPr>
          <p:cNvPr id="28675" name="Sisällön paikkamerkki 2"/>
          <p:cNvSpPr>
            <a:spLocks noGrp="1"/>
          </p:cNvSpPr>
          <p:nvPr>
            <p:ph idx="1"/>
          </p:nvPr>
        </p:nvSpPr>
        <p:spPr>
          <a:xfrm>
            <a:off x="539750" y="1773238"/>
            <a:ext cx="8064500" cy="3816350"/>
          </a:xfrm>
        </p:spPr>
        <p:txBody>
          <a:bodyPr/>
          <a:lstStyle/>
          <a:p>
            <a:pPr lvl="1" eaLnBrk="1" hangingPunct="1"/>
            <a:r>
              <a:rPr lang="fi-FI" altLang="fi-FI" sz="2400" dirty="0" smtClean="0"/>
              <a:t>Ulkopuolisille asiantuntijoille valtakunnallinen henkilösertifiointi ja pätevyysvaatimukset</a:t>
            </a:r>
          </a:p>
          <a:p>
            <a:pPr lvl="1" eaLnBrk="1" hangingPunct="1"/>
            <a:r>
              <a:rPr lang="fi-FI" altLang="fi-FI" sz="2400" dirty="0" smtClean="0"/>
              <a:t>Korostetaan terveyshaitan selvittämisessä kokonaisvaltaista lähestymistapaa ja viranomaisyhteistyötä terveyshaittojen selvittämisessä, poistamisessa ja rajoittamisessa</a:t>
            </a:r>
          </a:p>
          <a:p>
            <a:pPr lvl="1" eaLnBrk="1" hangingPunct="1"/>
            <a:r>
              <a:rPr lang="fi-FI" altLang="fi-FI" sz="2400" dirty="0" smtClean="0"/>
              <a:t>Kuntotutkimuskynnystä madalletaan</a:t>
            </a:r>
          </a:p>
          <a:p>
            <a:pPr lvl="1" eaLnBrk="1" hangingPunct="1"/>
            <a:r>
              <a:rPr lang="fi-FI" altLang="fi-FI" sz="2400" dirty="0" smtClean="0"/>
              <a:t>Asumisterveysohje muutetaan asetukseksi</a:t>
            </a:r>
          </a:p>
        </p:txBody>
      </p:sp>
      <p:pic>
        <p:nvPicPr>
          <p:cNvPr id="28676" name="Picture 4" descr="C:\Users\stmvpek\AppData\Local\Microsoft\Windows\Temporary Internet Files\Content.IE5\ZECESI3L\MC9001961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0"/>
            <a:ext cx="1755775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4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611188" y="549275"/>
            <a:ext cx="7129462" cy="113823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i-FI" sz="3200" kern="1200" dirty="0" smtClean="0"/>
              <a:t>Ulkopuolisen asiantuntijan koulutuksen sisältövaatimukset ja osaamistavoitteet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611188" y="1773238"/>
            <a:ext cx="7632700" cy="46799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i-FI" dirty="0"/>
              <a:t>Ulkopuolisella asiantuntijalla on oltava osaamista seuraavilta osa-alueilta (yhteensä 45 op):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fi-FI" sz="2400" dirty="0"/>
              <a:t>Rakennusfysiikka</a:t>
            </a:r>
          </a:p>
          <a:p>
            <a:pPr lvl="1" eaLnBrk="1" hangingPunct="1">
              <a:defRPr/>
            </a:pPr>
            <a:r>
              <a:rPr lang="fi-FI" sz="2400" dirty="0"/>
              <a:t>Kuntotutkimusmenetelmät</a:t>
            </a:r>
          </a:p>
          <a:p>
            <a:pPr lvl="1" eaLnBrk="1" hangingPunct="1">
              <a:defRPr/>
            </a:pPr>
            <a:r>
              <a:rPr lang="fi-FI" sz="2400" dirty="0"/>
              <a:t>Rakennustekniikka ja -tuotanto</a:t>
            </a:r>
          </a:p>
          <a:p>
            <a:pPr lvl="1" eaLnBrk="1" hangingPunct="1">
              <a:defRPr/>
            </a:pPr>
            <a:r>
              <a:rPr lang="fi-FI" sz="2400" dirty="0"/>
              <a:t>Ilmanvaihto- ja ilmastointitekniikka</a:t>
            </a:r>
          </a:p>
          <a:p>
            <a:pPr lvl="1" eaLnBrk="1" hangingPunct="1">
              <a:defRPr/>
            </a:pPr>
            <a:r>
              <a:rPr lang="fi-FI" sz="2400" dirty="0"/>
              <a:t>Sisäympäristön epäpuhtaudet ja olosuhteet, terveysvaikutukset, tutkiminen, torjunta</a:t>
            </a:r>
          </a:p>
          <a:p>
            <a:pPr lvl="2" eaLnBrk="1" hangingPunct="1">
              <a:defRPr/>
            </a:pPr>
            <a:r>
              <a:rPr lang="fi-FI" sz="2400" dirty="0"/>
              <a:t>Sisäympäristön epäpuhtaudet ja olosuhteet</a:t>
            </a:r>
          </a:p>
          <a:p>
            <a:pPr lvl="2" eaLnBrk="1" hangingPunct="1">
              <a:defRPr/>
            </a:pPr>
            <a:r>
              <a:rPr lang="fi-FI" sz="2400" dirty="0"/>
              <a:t>Sisäympäristön tutkimusmenetelmät</a:t>
            </a:r>
          </a:p>
          <a:p>
            <a:pPr lvl="2" eaLnBrk="1" hangingPunct="1">
              <a:defRPr/>
            </a:pPr>
            <a:r>
              <a:rPr lang="fi-FI" sz="2400" dirty="0"/>
              <a:t>Terveysvaikutukset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i-FI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9700" name="Picture 4" descr="C:\Users\stmvpek\AppData\Local\Microsoft\Windows\Temporary Internet Files\Content.IE5\ZECESI3L\MC9001961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0"/>
            <a:ext cx="1755775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en-US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johtaja Jari Keinänen Sosiaali- ja terveysministeriö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6"/>
          <p:cNvSpPr>
            <a:spLocks noGrp="1"/>
          </p:cNvSpPr>
          <p:nvPr>
            <p:ph type="title"/>
          </p:nvPr>
        </p:nvSpPr>
        <p:spPr>
          <a:xfrm>
            <a:off x="468313" y="620713"/>
            <a:ext cx="685165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i-FI" sz="2800" kern="1200" dirty="0" smtClean="0"/>
              <a:t>Asumisterveysasetuksessa toimenpiderajoja fysikaalisille, kemiallisille ja biologisille tekijöille</a:t>
            </a:r>
          </a:p>
        </p:txBody>
      </p:sp>
      <p:sp>
        <p:nvSpPr>
          <p:cNvPr id="30723" name="Sisällön paikkamerkki 8"/>
          <p:cNvSpPr>
            <a:spLocks noGrp="1"/>
          </p:cNvSpPr>
          <p:nvPr>
            <p:ph sz="half" idx="2"/>
          </p:nvPr>
        </p:nvSpPr>
        <p:spPr>
          <a:xfrm>
            <a:off x="468313" y="1989138"/>
            <a:ext cx="4040187" cy="3671887"/>
          </a:xfrm>
        </p:spPr>
        <p:txBody>
          <a:bodyPr/>
          <a:lstStyle/>
          <a:p>
            <a:pPr eaLnBrk="1" hangingPunct="1"/>
            <a:r>
              <a:rPr lang="fi-FI" altLang="fi-FI" smtClean="0"/>
              <a:t>Lämpötila ja veto</a:t>
            </a:r>
          </a:p>
          <a:p>
            <a:pPr eaLnBrk="1" hangingPunct="1"/>
            <a:r>
              <a:rPr lang="fi-FI" altLang="fi-FI" smtClean="0"/>
              <a:t>Huoneilman kosteus</a:t>
            </a:r>
          </a:p>
          <a:p>
            <a:pPr eaLnBrk="1" hangingPunct="1"/>
            <a:r>
              <a:rPr lang="fi-FI" altLang="fi-FI" smtClean="0"/>
              <a:t>Ilmanvaihto</a:t>
            </a:r>
          </a:p>
          <a:p>
            <a:pPr eaLnBrk="1" hangingPunct="1"/>
            <a:r>
              <a:rPr lang="fi-FI" altLang="fi-FI" smtClean="0"/>
              <a:t>Radon</a:t>
            </a:r>
          </a:p>
          <a:p>
            <a:pPr eaLnBrk="1" hangingPunct="1"/>
            <a:r>
              <a:rPr lang="fi-FI" altLang="fi-FI" smtClean="0"/>
              <a:t>Melu</a:t>
            </a:r>
          </a:p>
          <a:p>
            <a:pPr eaLnBrk="1" hangingPunct="1"/>
            <a:r>
              <a:rPr lang="fi-FI" altLang="fi-FI" smtClean="0"/>
              <a:t>VOC</a:t>
            </a:r>
          </a:p>
          <a:p>
            <a:pPr eaLnBrk="1" hangingPunct="1"/>
            <a:r>
              <a:rPr lang="fi-FI" altLang="fi-FI" smtClean="0"/>
              <a:t>Formaldehydi</a:t>
            </a:r>
          </a:p>
          <a:p>
            <a:pPr eaLnBrk="1" hangingPunct="1"/>
            <a:r>
              <a:rPr lang="fi-FI" altLang="fi-FI" smtClean="0"/>
              <a:t>CO</a:t>
            </a:r>
            <a:r>
              <a:rPr lang="fi-FI" altLang="fi-FI" baseline="-25000" smtClean="0"/>
              <a:t>2</a:t>
            </a:r>
          </a:p>
          <a:p>
            <a:pPr eaLnBrk="1" hangingPunct="1"/>
            <a:endParaRPr lang="fi-FI" altLang="fi-FI" smtClean="0"/>
          </a:p>
          <a:p>
            <a:pPr eaLnBrk="1" hangingPunct="1"/>
            <a:endParaRPr lang="fi-FI" altLang="fi-FI" smtClean="0"/>
          </a:p>
          <a:p>
            <a:pPr eaLnBrk="1" hangingPunct="1"/>
            <a:endParaRPr lang="fi-FI" altLang="fi-FI" smtClean="0"/>
          </a:p>
        </p:txBody>
      </p:sp>
      <p:sp>
        <p:nvSpPr>
          <p:cNvPr id="30724" name="Sisällön paikkamerkki 4"/>
          <p:cNvSpPr>
            <a:spLocks noGrp="1"/>
          </p:cNvSpPr>
          <p:nvPr>
            <p:ph sz="quarter" idx="4"/>
          </p:nvPr>
        </p:nvSpPr>
        <p:spPr>
          <a:xfrm>
            <a:off x="4572000" y="2060575"/>
            <a:ext cx="4041775" cy="3313113"/>
          </a:xfrm>
        </p:spPr>
        <p:txBody>
          <a:bodyPr/>
          <a:lstStyle/>
          <a:p>
            <a:pPr eaLnBrk="1" hangingPunct="1"/>
            <a:r>
              <a:rPr lang="fi-FI" altLang="fi-FI" smtClean="0"/>
              <a:t>Häkä</a:t>
            </a:r>
          </a:p>
          <a:p>
            <a:pPr eaLnBrk="1" hangingPunct="1"/>
            <a:r>
              <a:rPr lang="fi-FI" altLang="fi-FI" smtClean="0"/>
              <a:t>Tupakansavu</a:t>
            </a:r>
          </a:p>
          <a:p>
            <a:pPr eaLnBrk="1" hangingPunct="1"/>
            <a:r>
              <a:rPr lang="fi-FI" altLang="fi-FI" smtClean="0"/>
              <a:t>Asbesti</a:t>
            </a:r>
          </a:p>
          <a:p>
            <a:pPr eaLnBrk="1" hangingPunct="1"/>
            <a:r>
              <a:rPr lang="fi-FI" altLang="fi-FI" smtClean="0"/>
              <a:t>Teolliset mineraalikuidut</a:t>
            </a:r>
          </a:p>
          <a:p>
            <a:pPr eaLnBrk="1" hangingPunct="1"/>
            <a:r>
              <a:rPr lang="fi-FI" altLang="fi-FI" smtClean="0"/>
              <a:t>Pienhiukkaset</a:t>
            </a:r>
          </a:p>
          <a:p>
            <a:pPr eaLnBrk="1" hangingPunct="1"/>
            <a:r>
              <a:rPr lang="fi-FI" altLang="fi-FI" smtClean="0"/>
              <a:t>Mikrobit</a:t>
            </a:r>
          </a:p>
          <a:p>
            <a:pPr eaLnBrk="1" hangingPunct="1"/>
            <a:r>
              <a:rPr lang="fi-FI" altLang="fi-FI" smtClean="0"/>
              <a:t>Lämmin vesijohtovesi</a:t>
            </a:r>
          </a:p>
          <a:p>
            <a:pPr eaLnBrk="1" hangingPunct="1"/>
            <a:endParaRPr lang="fi-FI" altLang="fi-FI" smtClean="0"/>
          </a:p>
          <a:p>
            <a:pPr eaLnBrk="1" hangingPunct="1"/>
            <a:endParaRPr lang="fi-FI" altLang="fi-FI" smtClean="0"/>
          </a:p>
          <a:p>
            <a:pPr eaLnBrk="1" hangingPunct="1"/>
            <a:endParaRPr lang="fi-FI" altLang="fi-FI" smtClean="0"/>
          </a:p>
        </p:txBody>
      </p:sp>
      <p:pic>
        <p:nvPicPr>
          <p:cNvPr id="30725" name="Picture 4" descr="C:\Users\stmvpek\AppData\Local\Microsoft\Windows\Temporary Internet Files\Content.IE5\ZECESI3L\MC9001961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0"/>
            <a:ext cx="1755775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kstikehys 6"/>
          <p:cNvSpPr txBox="1">
            <a:spLocks noChangeArrowheads="1"/>
          </p:cNvSpPr>
          <p:nvPr/>
        </p:nvSpPr>
        <p:spPr bwMode="auto">
          <a:xfrm>
            <a:off x="2195513" y="5445125"/>
            <a:ext cx="4897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 sz="2400">
                <a:solidFill>
                  <a:srgbClr val="161617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2000">
                <a:solidFill>
                  <a:srgbClr val="161617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20000"/>
              </a:spcAft>
              <a:buClr>
                <a:schemeClr val="folHlink"/>
              </a:buClr>
              <a:buFont typeface="Wingdings" pitchFamily="2" charset="2"/>
              <a:buChar char="§"/>
              <a:defRPr>
                <a:solidFill>
                  <a:srgbClr val="161617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20000"/>
              </a:spcAft>
              <a:buClr>
                <a:schemeClr val="folHlink"/>
              </a:buClr>
              <a:buChar char="–"/>
              <a:defRPr sz="1600">
                <a:solidFill>
                  <a:srgbClr val="161617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rgbClr val="16161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rgbClr val="16161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rgbClr val="16161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rgbClr val="16161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0000"/>
              </a:spcAft>
              <a:buClr>
                <a:schemeClr val="folHlink"/>
              </a:buClr>
              <a:buChar char="»"/>
              <a:defRPr sz="1600">
                <a:solidFill>
                  <a:srgbClr val="161617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  <a:buClrTx/>
              <a:buFontTx/>
              <a:buNone/>
            </a:pPr>
            <a:r>
              <a:rPr lang="fi-FI" altLang="fi-FI" sz="1800">
                <a:solidFill>
                  <a:schemeClr val="tx1"/>
                </a:solidFill>
              </a:rPr>
              <a:t>Määritellään myös, mihin tiloihin sovelletaan ko. asetuksen toimenpiderajoja ja mihin työsuojelun toimenpiderajoja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19.9.2014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757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M_PPT_Template_FIN_kuvaton_06-2014_pc">
  <a:themeElements>
    <a:clrScheme name="STM_Colour_05-2014">
      <a:dk1>
        <a:srgbClr val="616365"/>
      </a:dk1>
      <a:lt1>
        <a:srgbClr val="FFFFFF"/>
      </a:lt1>
      <a:dk2>
        <a:srgbClr val="616365"/>
      </a:dk2>
      <a:lt2>
        <a:srgbClr val="D7D8D8"/>
      </a:lt2>
      <a:accent1>
        <a:srgbClr val="F0AB00"/>
      </a:accent1>
      <a:accent2>
        <a:srgbClr val="E98300"/>
      </a:accent2>
      <a:accent3>
        <a:srgbClr val="FADD80"/>
      </a:accent3>
      <a:accent4>
        <a:srgbClr val="009AA6"/>
      </a:accent4>
      <a:accent5>
        <a:srgbClr val="BFC0C1"/>
      </a:accent5>
      <a:accent6>
        <a:srgbClr val="616365"/>
      </a:accent6>
      <a:hlink>
        <a:srgbClr val="66C2CA"/>
      </a:hlink>
      <a:folHlink>
        <a:srgbClr val="F2B5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osiaali- ja Terveysministeriö 1">
        <a:dk1>
          <a:srgbClr val="616365"/>
        </a:dk1>
        <a:lt1>
          <a:srgbClr val="FFFFFF"/>
        </a:lt1>
        <a:dk2>
          <a:srgbClr val="616365"/>
        </a:dk2>
        <a:lt2>
          <a:srgbClr val="DEDFE0"/>
        </a:lt2>
        <a:accent1>
          <a:srgbClr val="F0AB00"/>
        </a:accent1>
        <a:accent2>
          <a:srgbClr val="E98300"/>
        </a:accent2>
        <a:accent3>
          <a:srgbClr val="FFFFFF"/>
        </a:accent3>
        <a:accent4>
          <a:srgbClr val="525355"/>
        </a:accent4>
        <a:accent5>
          <a:srgbClr val="F6D2AA"/>
        </a:accent5>
        <a:accent6>
          <a:srgbClr val="D37600"/>
        </a:accent6>
        <a:hlink>
          <a:srgbClr val="FADD80"/>
        </a:hlink>
        <a:folHlink>
          <a:srgbClr val="009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616365"/>
      </a:dk1>
      <a:lt1>
        <a:srgbClr val="FFFFFF"/>
      </a:lt1>
      <a:dk2>
        <a:srgbClr val="616365"/>
      </a:dk2>
      <a:lt2>
        <a:srgbClr val="DEDFE0"/>
      </a:lt2>
      <a:accent1>
        <a:srgbClr val="F0AB00"/>
      </a:accent1>
      <a:accent2>
        <a:srgbClr val="E98300"/>
      </a:accent2>
      <a:accent3>
        <a:srgbClr val="FFFFFF"/>
      </a:accent3>
      <a:accent4>
        <a:srgbClr val="525355"/>
      </a:accent4>
      <a:accent5>
        <a:srgbClr val="F6D2AA"/>
      </a:accent5>
      <a:accent6>
        <a:srgbClr val="D37600"/>
      </a:accent6>
      <a:hlink>
        <a:srgbClr val="FADD80"/>
      </a:hlink>
      <a:folHlink>
        <a:srgbClr val="009AA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616365"/>
      </a:dk1>
      <a:lt1>
        <a:srgbClr val="FFFFFF"/>
      </a:lt1>
      <a:dk2>
        <a:srgbClr val="616365"/>
      </a:dk2>
      <a:lt2>
        <a:srgbClr val="DEDFE0"/>
      </a:lt2>
      <a:accent1>
        <a:srgbClr val="F0AB00"/>
      </a:accent1>
      <a:accent2>
        <a:srgbClr val="E98300"/>
      </a:accent2>
      <a:accent3>
        <a:srgbClr val="FFFFFF"/>
      </a:accent3>
      <a:accent4>
        <a:srgbClr val="525355"/>
      </a:accent4>
      <a:accent5>
        <a:srgbClr val="F6D2AA"/>
      </a:accent5>
      <a:accent6>
        <a:srgbClr val="D37600"/>
      </a:accent6>
      <a:hlink>
        <a:srgbClr val="FADD80"/>
      </a:hlink>
      <a:folHlink>
        <a:srgbClr val="009AA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STM_PPT_Template_FIN_kuvaton_06-2014_pc</Template>
  <TotalTime>101</TotalTime>
  <Words>671</Words>
  <Application>Microsoft Office PowerPoint</Application>
  <PresentationFormat>Näytössä katseltava diaesitys (4:3)</PresentationFormat>
  <Paragraphs>135</Paragraphs>
  <Slides>11</Slides>
  <Notes>1</Notes>
  <HiddenSlides>0</HiddenSlides>
  <MMClips>0</MMClips>
  <ScaleCrop>false</ScaleCrop>
  <HeadingPairs>
    <vt:vector size="6" baseType="variant"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3" baseType="lpstr">
      <vt:lpstr>STM_PPT_Template_FIN_kuvaton_06-2014_pc</vt:lpstr>
      <vt:lpstr>Laskentataulukko</vt:lpstr>
      <vt:lpstr>Home, Melu, sisäilma, terveydensuojelu</vt:lpstr>
      <vt:lpstr>Kunnan terveydensuojeluviranomaisen rooli asuntojen ja muiden oleskelutilojen olosuhteiden osalta</vt:lpstr>
      <vt:lpstr>Toiminta perustuu terveydensuojelulakiin</vt:lpstr>
      <vt:lpstr>Tarvittaessa voidaan antaa tiukkojakin määräyksiä</vt:lpstr>
      <vt:lpstr> Asunnontarkastus</vt:lpstr>
      <vt:lpstr>Johtopäätökset terveyshaitasta perustuvat kokonaisuuteen, ei yksittäisiin mittauksiin</vt:lpstr>
      <vt:lpstr>Terveydensuojelulainsäädäntöön tulossa muutoksia</vt:lpstr>
      <vt:lpstr>Ulkopuolisen asiantuntijan koulutuksen sisältövaatimukset ja osaamistavoitteet</vt:lpstr>
      <vt:lpstr>Asumisterveysasetuksessa toimenpiderajoja fysikaalisille, kemiallisille ja biologisille tekijöille</vt:lpstr>
      <vt:lpstr>Rakennusten terveyshaittoihin liittyen tarvitaan yhteistyötä</vt:lpstr>
      <vt:lpstr>Ajankohtaista sisäilma-asioissa</vt:lpstr>
    </vt:vector>
  </TitlesOfParts>
  <Manager>DesignConcept</Manager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Home, Melu, sisäilma</dc:title>
  <dc:creator>stmvpek</dc:creator>
  <cp:lastModifiedBy>tuulikki.luoma</cp:lastModifiedBy>
  <cp:revision>16</cp:revision>
  <cp:lastPrinted>2014-05-13T10:16:28Z</cp:lastPrinted>
  <dcterms:created xsi:type="dcterms:W3CDTF">2014-09-17T06:02:21Z</dcterms:created>
  <dcterms:modified xsi:type="dcterms:W3CDTF">2014-09-22T07:23:43Z</dcterms:modified>
</cp:coreProperties>
</file>